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3" r:id="rId5"/>
    <p:sldId id="508" r:id="rId6"/>
    <p:sldId id="636" r:id="rId7"/>
    <p:sldId id="637" r:id="rId8"/>
    <p:sldId id="638" r:id="rId9"/>
    <p:sldId id="588" r:id="rId10"/>
    <p:sldId id="274" r:id="rId11"/>
    <p:sldId id="29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508"/>
            <p14:sldId id="636"/>
            <p14:sldId id="637"/>
            <p14:sldId id="638"/>
            <p14:sldId id="588"/>
            <p14:sldId id="274"/>
            <p14:sldId id="29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F731"/>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5878" autoAdjust="0"/>
  </p:normalViewPr>
  <p:slideViewPr>
    <p:cSldViewPr showGuides="1">
      <p:cViewPr varScale="1">
        <p:scale>
          <a:sx n="74" d="100"/>
          <a:sy n="74" d="100"/>
        </p:scale>
        <p:origin x="888" y="77"/>
      </p:cViewPr>
      <p:guideLst>
        <p:guide orient="horz" pos="1498"/>
        <p:guide pos="6788"/>
        <p:guide pos="4287"/>
        <p:guide pos="7121"/>
        <p:guide pos="710"/>
        <p:guide pos="3399"/>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5"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1845310"/>
          </a:xfrm>
        </p:spPr>
        <p:txBody>
          <a:bodyPr/>
          <a:lstStyle/>
          <a:p>
            <a:pPr>
              <a:lnSpc>
                <a:spcPct val="100000"/>
              </a:lnSpc>
            </a:pPr>
            <a:r>
              <a:rPr lang="en-US" altLang="zh-CN" sz="5400" dirty="0">
                <a:latin typeface="思源黑体 CN Bold" panose="020B0800000000000000" pitchFamily="34" charset="-122"/>
                <a:ea typeface="思源黑体 CN Bold" panose="020B0800000000000000" pitchFamily="34" charset="-122"/>
              </a:rPr>
              <a:t>Kaggle </a:t>
            </a:r>
            <a:r>
              <a:rPr lang="en-US" altLang="zh-CN" sz="4800">
                <a:sym typeface="+mn-ea"/>
              </a:rPr>
              <a:t>MCTS</a:t>
            </a:r>
            <a:r>
              <a:rPr sz="4800">
                <a:sym typeface="+mn-ea"/>
              </a:rPr>
              <a:t>游戏结果预测</a:t>
            </a:r>
            <a:br>
              <a:rPr lang="en-US" altLang="zh-CN" sz="4800" dirty="0">
                <a:latin typeface="思源黑体 CN Bold" panose="020B0800000000000000" pitchFamily="34" charset="-122"/>
                <a:ea typeface="思源黑体 CN Bold" panose="020B0800000000000000" pitchFamily="34" charset="-122"/>
              </a:rPr>
            </a:br>
            <a:r>
              <a:rPr lang="zh-CN" altLang="en-US" sz="600" dirty="0">
                <a:latin typeface="思源黑体 CN Bold" panose="020B0800000000000000" pitchFamily="34" charset="-122"/>
                <a:ea typeface="思源黑体 CN Bold" panose="020B0800000000000000" pitchFamily="34" charset="-122"/>
              </a:rPr>
              <a:t>   </a:t>
            </a:r>
            <a:br>
              <a:rPr lang="en-US" altLang="zh-CN" sz="5400" dirty="0">
                <a:latin typeface="思源黑体 CN Bold" panose="020B0800000000000000" pitchFamily="34" charset="-122"/>
                <a:ea typeface="思源黑体 CN Bold" panose="020B0800000000000000" pitchFamily="34" charset="-122"/>
              </a:rPr>
            </a:br>
            <a:r>
              <a:rPr sz="5400" dirty="0">
                <a:latin typeface="思源黑体 CN Bold" panose="020B0800000000000000" pitchFamily="34" charset="-122"/>
                <a:ea typeface="思源黑体 CN Bold" panose="020B0800000000000000" pitchFamily="34" charset="-122"/>
              </a:rPr>
              <a:t>课程总结</a:t>
            </a:r>
            <a:r>
              <a:rPr lang="en-US" altLang="zh-CN" sz="5400" dirty="0">
                <a:latin typeface="思源黑体 CN Bold" panose="020B0800000000000000" pitchFamily="34" charset="-122"/>
                <a:ea typeface="思源黑体 CN Bold" panose="020B0800000000000000" pitchFamily="34" charset="-122"/>
              </a:rPr>
              <a:t>&amp;QA</a:t>
            </a:r>
            <a:endParaRPr lang="en-US" altLang="zh-CN" sz="5400"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14301" y="2002481"/>
            <a:ext cx="5870447" cy="1115117"/>
            <a:chOff x="3753367" y="3340215"/>
            <a:chExt cx="5870447" cy="1115117"/>
          </a:xfrm>
        </p:grpSpPr>
        <p:sp>
          <p:nvSpPr>
            <p:cNvPr id="21" name="文本占位符 2"/>
            <p:cNvSpPr txBox="1"/>
            <p:nvPr/>
          </p:nvSpPr>
          <p:spPr>
            <a:xfrm>
              <a:off x="4462871" y="3842159"/>
              <a:ext cx="5160943"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课程总结</a:t>
              </a:r>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53367" y="3340215"/>
              <a:ext cx="514132" cy="836837"/>
              <a:chOff x="3559475" y="3593511"/>
              <a:chExt cx="514132" cy="836837"/>
            </a:xfrm>
          </p:grpSpPr>
          <p:sp>
            <p:nvSpPr>
              <p:cNvPr id="23" name="文本框 22"/>
              <p:cNvSpPr txBox="1"/>
              <p:nvPr/>
            </p:nvSpPr>
            <p:spPr>
              <a:xfrm>
                <a:off x="3559475" y="3593511"/>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02185" y="3994810"/>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14301" y="4086078"/>
            <a:ext cx="5870447" cy="1096067"/>
            <a:chOff x="3769988" y="2446506"/>
            <a:chExt cx="5870447" cy="1096067"/>
          </a:xfrm>
        </p:grpSpPr>
        <p:sp>
          <p:nvSpPr>
            <p:cNvPr id="42" name="文本占位符 2"/>
            <p:cNvSpPr txBox="1"/>
            <p:nvPr/>
          </p:nvSpPr>
          <p:spPr>
            <a:xfrm>
              <a:off x="4479492" y="2929400"/>
              <a:ext cx="5160943"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Q&amp;A</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
        <p:nvSpPr>
          <p:cNvPr id="2" name="文本占位符 2"/>
          <p:cNvSpPr txBox="1"/>
          <p:nvPr/>
        </p:nvSpPr>
        <p:spPr>
          <a:xfrm>
            <a:off x="4140426" y="3785003"/>
            <a:ext cx="5360968"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课程总结</a:t>
            </a:r>
            <a:endParaRPr lang="zh-CN" altLang="en-US" dirty="0"/>
          </a:p>
        </p:txBody>
      </p:sp>
      <p:sp>
        <p:nvSpPr>
          <p:cNvPr id="6" name="内容占位符 5"/>
          <p:cNvSpPr>
            <a:spLocks noGrp="1"/>
          </p:cNvSpPr>
          <p:nvPr>
            <p:ph sz="quarter" idx="10"/>
          </p:nvPr>
        </p:nvSpPr>
        <p:spPr>
          <a:xfrm>
            <a:off x="621030" y="1995805"/>
            <a:ext cx="9806305" cy="4881245"/>
          </a:xfrm>
        </p:spPr>
        <p:txBody>
          <a:bodyPr wrap="square"/>
          <a:lstStyle/>
          <a:p>
            <a:pPr algn="l" fontAlgn="auto">
              <a:lnSpc>
                <a:spcPct val="150000"/>
              </a:lnSpc>
              <a:buClrTx/>
              <a:buSzTx/>
              <a:buFont typeface="Wingdings" panose="05000000000000000000" pitchFamily="2" charset="2"/>
              <a:buNone/>
            </a:pPr>
            <a:r>
              <a:rPr lang="zh-CN" altLang="en-US" sz="1800" spc="130" dirty="0">
                <a:solidFill>
                  <a:schemeClr val="bg1"/>
                </a:solidFill>
                <a:cs typeface="+mn-ea"/>
              </a:rPr>
              <a:t>总体思路</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特征工程！！！！</a:t>
            </a:r>
            <a:endParaRPr lang="zh-CN" altLang="en-US" sz="1800" spc="130" dirty="0">
              <a:solidFill>
                <a:schemeClr val="bg1"/>
              </a:solidFill>
              <a:cs typeface="+mn-ea"/>
            </a:endParaRPr>
          </a:p>
          <a:p>
            <a:pPr>
              <a:buFont typeface="Wingdings" panose="05000000000000000000" pitchFamily="2" charset="2"/>
            </a:pPr>
            <a:r>
              <a:rPr lang="zh-CN" altLang="en-US" sz="1800" spc="130" dirty="0">
                <a:solidFill>
                  <a:schemeClr val="accent4">
                    <a:lumMod val="60000"/>
                    <a:lumOff val="40000"/>
                  </a:schemeClr>
                </a:solidFill>
                <a:sym typeface="+mn-ea"/>
              </a:rPr>
              <a:t>目标：</a:t>
            </a:r>
            <a:r>
              <a:rPr lang="zh-CN" altLang="en-US" sz="1800" spc="130" dirty="0">
                <a:solidFill>
                  <a:schemeClr val="bg1"/>
                </a:solidFill>
                <a:sym typeface="+mn-ea"/>
              </a:rPr>
              <a:t>通过各种方式，对现有Feature进行改变，使得模型预测的更加准确</a:t>
            </a:r>
            <a:endParaRPr lang="zh-CN" altLang="en-US" sz="1800" spc="130" dirty="0">
              <a:solidFill>
                <a:schemeClr val="bg1"/>
              </a:solidFill>
            </a:endParaRPr>
          </a:p>
          <a:p>
            <a:pPr algn="just">
              <a:buFont typeface="Wingdings" panose="05000000000000000000" pitchFamily="2" charset="2"/>
            </a:pPr>
            <a:r>
              <a:rPr lang="zh-CN" altLang="en-US" sz="1800" spc="130" dirty="0">
                <a:solidFill>
                  <a:schemeClr val="accent4">
                    <a:lumMod val="60000"/>
                    <a:lumOff val="40000"/>
                  </a:schemeClr>
                </a:solidFill>
                <a:sym typeface="+mn-ea"/>
              </a:rPr>
              <a:t>步骤：</a:t>
            </a:r>
            <a:endParaRPr lang="zh-CN" altLang="en-US" sz="1800" spc="130" dirty="0">
              <a:solidFill>
                <a:schemeClr val="accent4">
                  <a:lumMod val="60000"/>
                  <a:lumOff val="40000"/>
                </a:schemeClr>
              </a:solidFill>
            </a:endParaRPr>
          </a:p>
          <a:p>
            <a:pPr lvl="1" algn="just">
              <a:buFont typeface="Wingdings" panose="05000000000000000000" pitchFamily="2" charset="2"/>
            </a:pPr>
            <a:r>
              <a:rPr lang="zh-CN" altLang="en-US" sz="1800" spc="130" dirty="0">
                <a:solidFill>
                  <a:schemeClr val="bg1"/>
                </a:solidFill>
                <a:sym typeface="+mn-ea"/>
              </a:rPr>
              <a:t>头脑风暴有个大致的方向</a:t>
            </a:r>
            <a:endParaRPr lang="en-US" altLang="zh-CN" sz="1800" spc="130" dirty="0">
              <a:solidFill>
                <a:schemeClr val="bg1"/>
              </a:solidFill>
            </a:endParaRPr>
          </a:p>
          <a:p>
            <a:pPr lvl="1" algn="just">
              <a:buFont typeface="Wingdings" panose="05000000000000000000" pitchFamily="2" charset="2"/>
            </a:pPr>
            <a:r>
              <a:rPr lang="en-US" altLang="zh-CN" sz="1800" spc="130" dirty="0">
                <a:solidFill>
                  <a:schemeClr val="bg1"/>
                </a:solidFill>
                <a:sym typeface="+mn-ea"/>
              </a:rPr>
              <a:t>决定创建什么</a:t>
            </a:r>
            <a:r>
              <a:rPr lang="zh-CN" altLang="en-US" sz="1800" spc="130" dirty="0">
                <a:solidFill>
                  <a:schemeClr val="bg1"/>
                </a:solidFill>
                <a:sym typeface="+mn-ea"/>
              </a:rPr>
              <a:t>特征</a:t>
            </a:r>
            <a:endParaRPr lang="en-US" altLang="zh-CN" sz="1800" spc="130" dirty="0">
              <a:solidFill>
                <a:schemeClr val="bg1"/>
              </a:solidFill>
            </a:endParaRPr>
          </a:p>
          <a:p>
            <a:pPr lvl="1" algn="just">
              <a:buFont typeface="Wingdings" panose="05000000000000000000" pitchFamily="2" charset="2"/>
            </a:pPr>
            <a:r>
              <a:rPr lang="en-US" altLang="zh-CN" sz="1800" spc="130" dirty="0">
                <a:solidFill>
                  <a:schemeClr val="bg1"/>
                </a:solidFill>
                <a:sym typeface="+mn-ea"/>
              </a:rPr>
              <a:t>创建</a:t>
            </a:r>
            <a:r>
              <a:rPr lang="zh-CN" altLang="en-US" sz="1800" spc="130" dirty="0">
                <a:solidFill>
                  <a:schemeClr val="bg1"/>
                </a:solidFill>
                <a:sym typeface="+mn-ea"/>
              </a:rPr>
              <a:t>特征</a:t>
            </a:r>
            <a:endParaRPr lang="en-US" altLang="zh-CN" sz="1800" spc="130" dirty="0">
              <a:solidFill>
                <a:schemeClr val="bg1"/>
              </a:solidFill>
            </a:endParaRPr>
          </a:p>
          <a:p>
            <a:pPr lvl="1" algn="just">
              <a:buFont typeface="Wingdings" panose="05000000000000000000" pitchFamily="2" charset="2"/>
            </a:pPr>
            <a:r>
              <a:rPr lang="en-US" altLang="zh-CN" sz="1800" spc="130" dirty="0">
                <a:solidFill>
                  <a:schemeClr val="bg1"/>
                </a:solidFill>
                <a:sym typeface="+mn-ea"/>
              </a:rPr>
              <a:t>测试所确定的</a:t>
            </a:r>
            <a:r>
              <a:rPr lang="zh-CN" altLang="en-US" sz="1800" spc="130" dirty="0">
                <a:solidFill>
                  <a:schemeClr val="bg1"/>
                </a:solidFill>
                <a:sym typeface="+mn-ea"/>
              </a:rPr>
              <a:t>特征</a:t>
            </a:r>
            <a:r>
              <a:rPr lang="en-US" altLang="zh-CN" sz="1800" spc="130" dirty="0">
                <a:solidFill>
                  <a:schemeClr val="bg1"/>
                </a:solidFill>
                <a:sym typeface="+mn-ea"/>
              </a:rPr>
              <a:t>对任务的影响</a:t>
            </a:r>
            <a:endParaRPr lang="en-US" altLang="zh-CN" sz="1800" spc="130" dirty="0">
              <a:solidFill>
                <a:schemeClr val="bg1"/>
              </a:solidFill>
            </a:endParaRPr>
          </a:p>
          <a:p>
            <a:pPr lvl="1" algn="just">
              <a:buFont typeface="Wingdings" panose="05000000000000000000" pitchFamily="2" charset="2"/>
            </a:pPr>
            <a:r>
              <a:rPr lang="en-US" altLang="zh-CN" sz="1800" spc="130" dirty="0">
                <a:solidFill>
                  <a:schemeClr val="bg1"/>
                </a:solidFill>
                <a:sym typeface="+mn-ea"/>
              </a:rPr>
              <a:t>必要时改进你的</a:t>
            </a:r>
            <a:r>
              <a:rPr lang="zh-CN" altLang="en-US" sz="1800" spc="130" dirty="0">
                <a:solidFill>
                  <a:schemeClr val="bg1"/>
                </a:solidFill>
                <a:sym typeface="+mn-ea"/>
              </a:rPr>
              <a:t>特征</a:t>
            </a:r>
            <a:endParaRPr lang="en-US" altLang="zh-CN" sz="1800" spc="130" dirty="0">
              <a:solidFill>
                <a:schemeClr val="bg1"/>
              </a:solidFill>
            </a:endParaRPr>
          </a:p>
          <a:p>
            <a:pPr lvl="1" algn="just">
              <a:buFont typeface="Wingdings" panose="05000000000000000000" pitchFamily="2" charset="2"/>
            </a:pPr>
            <a:r>
              <a:rPr lang="en-US" altLang="zh-CN" sz="1800" spc="130" dirty="0">
                <a:solidFill>
                  <a:schemeClr val="bg1"/>
                </a:solidFill>
                <a:sym typeface="+mn-ea"/>
              </a:rPr>
              <a:t>重复</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模型融合： </a:t>
            </a:r>
            <a:r>
              <a:rPr lang="en-US" altLang="zh-CN" sz="1800" spc="130" dirty="0">
                <a:solidFill>
                  <a:schemeClr val="bg1"/>
                </a:solidFill>
                <a:cs typeface="+mn-ea"/>
              </a:rPr>
              <a:t>xgbt</a:t>
            </a:r>
            <a:r>
              <a:rPr lang="zh-CN" altLang="en-US" sz="1800" spc="130" dirty="0">
                <a:solidFill>
                  <a:schemeClr val="bg1"/>
                </a:solidFill>
                <a:cs typeface="+mn-ea"/>
              </a:rPr>
              <a:t>， </a:t>
            </a:r>
            <a:r>
              <a:rPr lang="en-US" altLang="zh-CN" sz="1800" spc="130" dirty="0">
                <a:solidFill>
                  <a:schemeClr val="bg1"/>
                </a:solidFill>
                <a:cs typeface="+mn-ea"/>
              </a:rPr>
              <a:t>catboost</a:t>
            </a:r>
            <a:r>
              <a:rPr lang="zh-CN" altLang="en-US" sz="1800" spc="130" dirty="0">
                <a:solidFill>
                  <a:schemeClr val="bg1"/>
                </a:solidFill>
                <a:cs typeface="+mn-ea"/>
              </a:rPr>
              <a:t>，</a:t>
            </a:r>
            <a:r>
              <a:rPr lang="en-US" altLang="zh-CN" sz="1800" spc="130" dirty="0">
                <a:solidFill>
                  <a:schemeClr val="bg1"/>
                </a:solidFill>
                <a:cs typeface="+mn-ea"/>
              </a:rPr>
              <a:t>lightbgm</a:t>
            </a:r>
            <a:endParaRPr lang="en-US" altLang="zh-CN" sz="1800" spc="130" dirty="0">
              <a:solidFill>
                <a:schemeClr val="bg1"/>
              </a:solidFill>
              <a:cs typeface="+mn-ea"/>
            </a:endParaRPr>
          </a:p>
          <a:p>
            <a:pPr algn="l" fontAlgn="auto">
              <a:lnSpc>
                <a:spcPct val="150000"/>
              </a:lnSpc>
              <a:buClrTx/>
              <a:buSzTx/>
              <a:buFont typeface="Wingdings" panose="05000000000000000000" pitchFamily="2" charset="2"/>
              <a:buNone/>
            </a:pPr>
            <a:endParaRPr lang="en-US" altLang="zh-CN" sz="1800" spc="130" dirty="0">
              <a:solidFill>
                <a:schemeClr val="bg1"/>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summary</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课程总结</a:t>
            </a:r>
            <a:endParaRPr lang="zh-CN" altLang="en-US" dirty="0"/>
          </a:p>
        </p:txBody>
      </p:sp>
      <p:sp>
        <p:nvSpPr>
          <p:cNvPr id="6" name="内容占位符 5"/>
          <p:cNvSpPr>
            <a:spLocks noGrp="1"/>
          </p:cNvSpPr>
          <p:nvPr>
            <p:ph sz="quarter" idx="10"/>
          </p:nvPr>
        </p:nvSpPr>
        <p:spPr>
          <a:xfrm>
            <a:off x="621030" y="1995805"/>
            <a:ext cx="9806305" cy="4450080"/>
          </a:xfrm>
        </p:spPr>
        <p:txBody>
          <a:bodyPr wrap="square"/>
          <a:lstStyle/>
          <a:p>
            <a:pPr>
              <a:buFont typeface="Wingdings" panose="05000000000000000000" pitchFamily="2" charset="2"/>
            </a:pPr>
            <a:r>
              <a:rPr lang="zh-CN" sz="1800" spc="130" dirty="0">
                <a:solidFill>
                  <a:schemeClr val="bg1"/>
                </a:solidFill>
                <a:latin typeface="思源黑体 CN Regular" panose="020B0500000000000000" pitchFamily="34" charset="-122"/>
                <a:ea typeface="思源黑体 CN Regular" panose="020B0500000000000000" pitchFamily="34" charset="-122"/>
                <a:sym typeface="+mn-ea"/>
              </a:rPr>
              <a:t>模型融合：</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sz="1800" spc="130" dirty="0">
                <a:solidFill>
                  <a:schemeClr val="bg1"/>
                </a:solidFill>
                <a:latin typeface="思源黑体 CN Regular" panose="020B0500000000000000" pitchFamily="34" charset="-122"/>
                <a:ea typeface="思源黑体 CN Regular" panose="020B0500000000000000" pitchFamily="34" charset="-122"/>
                <a:sym typeface="+mn-ea"/>
              </a:rPr>
              <a:t>平均法（Averaging）</a:t>
            </a:r>
            <a:endParaRPr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sz="1800" spc="130" dirty="0">
                <a:solidFill>
                  <a:schemeClr val="bg1"/>
                </a:solidFill>
                <a:latin typeface="思源黑体 CN Regular" panose="020B0500000000000000" pitchFamily="34" charset="-122"/>
                <a:ea typeface="思源黑体 CN Regular" panose="020B0500000000000000" pitchFamily="34" charset="-122"/>
                <a:sym typeface="+mn-ea"/>
              </a:rPr>
              <a:t>基本思想：对于回归问题，一个简单直接的思路是取平均。稍稍改进的方法是进行加权平均。权值可以用排序的方法确定，举个例子，比如A、B、C三种基本模型，模型效果进行排名，假设排名分别是1，2，3，那么给这三个模型赋予的权值分别是3/6、2/6、1/6。</a:t>
            </a:r>
            <a:endParaRPr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sz="1800" spc="130" dirty="0">
                <a:solidFill>
                  <a:schemeClr val="bg1"/>
                </a:solidFill>
                <a:latin typeface="思源黑体 CN Regular" panose="020B0500000000000000" pitchFamily="34" charset="-122"/>
                <a:ea typeface="思源黑体 CN Regular" panose="020B0500000000000000" pitchFamily="34" charset="-122"/>
                <a:sym typeface="+mn-ea"/>
              </a:rPr>
              <a:t>平均法或加权平均法看似简单，其实后面的高级算法也可以说是基于此而产生的，Bagging或者Boosting都是一种把许多弱分类器这样融合成强分类器的思想。</a:t>
            </a:r>
            <a:endParaRPr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sz="18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zh-CN" altLang="en-US" sz="1800" spc="130" dirty="0">
              <a:solidFill>
                <a:schemeClr val="bg1"/>
              </a:solidFill>
              <a:latin typeface="思源黑体 CN Regular" panose="020B0500000000000000" pitchFamily="34" charset="-122"/>
              <a:ea typeface="思源黑体 CN Regular" panose="020B0500000000000000" pitchFamily="34" charset="-122"/>
            </a:endParaRPr>
          </a:p>
          <a:p>
            <a:pPr algn="l" fontAlgn="auto">
              <a:lnSpc>
                <a:spcPct val="150000"/>
              </a:lnSpc>
              <a:buClrTx/>
              <a:buSzTx/>
              <a:buFont typeface="Wingdings" panose="05000000000000000000" pitchFamily="2" charset="2"/>
              <a:buNone/>
            </a:pPr>
            <a:endParaRPr lang="en-US" altLang="zh-CN" sz="1800" spc="130" dirty="0">
              <a:solidFill>
                <a:schemeClr val="bg1"/>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summary</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 </a:t>
            </a:r>
            <a:r>
              <a:rPr>
                <a:sym typeface="+mn-ea"/>
              </a:rPr>
              <a:t>课程总结</a:t>
            </a:r>
            <a:endParaRPr lang="en-US" altLang="zh-CN" dirty="0"/>
          </a:p>
        </p:txBody>
      </p:sp>
      <p:sp>
        <p:nvSpPr>
          <p:cNvPr id="6" name="内容占位符 5"/>
          <p:cNvSpPr>
            <a:spLocks noGrp="1"/>
          </p:cNvSpPr>
          <p:nvPr>
            <p:ph sz="quarter" idx="10"/>
          </p:nvPr>
        </p:nvSpPr>
        <p:spPr>
          <a:xfrm>
            <a:off x="479423" y="1754039"/>
            <a:ext cx="11233152" cy="2261870"/>
          </a:xfrm>
        </p:spPr>
        <p:txBody>
          <a:bodyPr/>
          <a:lstStyle/>
          <a:p>
            <a:pPr>
              <a:buFont typeface="Wingdings" panose="05000000000000000000" pitchFamily="2" charset="2"/>
            </a:pPr>
            <a:r>
              <a:rPr lang="zh-CN" sz="1600" spc="130" dirty="0">
                <a:solidFill>
                  <a:schemeClr val="bg1"/>
                </a:solidFill>
                <a:latin typeface="思源黑体 CN Regular" panose="020B0500000000000000" pitchFamily="34" charset="-122"/>
                <a:ea typeface="思源黑体 CN Regular" panose="020B0500000000000000" pitchFamily="34" charset="-122"/>
              </a:rPr>
              <a:t>模型融合：</a:t>
            </a: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sz="1600" spc="130" dirty="0">
                <a:solidFill>
                  <a:schemeClr val="bg1"/>
                </a:solidFill>
                <a:latin typeface="思源黑体 CN Regular" panose="020B0500000000000000" pitchFamily="34" charset="-122"/>
                <a:ea typeface="思源黑体 CN Regular" panose="020B0500000000000000" pitchFamily="34" charset="-122"/>
              </a:rPr>
              <a:t>stacking</a:t>
            </a: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sz="1600" spc="130" dirty="0">
                <a:solidFill>
                  <a:schemeClr val="bg1"/>
                </a:solidFill>
                <a:latin typeface="思源黑体 CN Regular" panose="020B0500000000000000" pitchFamily="34" charset="-122"/>
                <a:ea typeface="思源黑体 CN Regular" panose="020B0500000000000000" pitchFamily="34" charset="-122"/>
              </a:rPr>
              <a:t>基本思想：堆叠类似于提升模型；它们产生更强健的预测器。堆叠是一个学习如何从所有弱学习者的预测中创建这样一个更强的模型的过程。</a:t>
            </a: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zh-CN" altLang="en-US" sz="1800" spc="13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副标题 4"/>
          <p:cNvSpPr>
            <a:spLocks noGrp="1"/>
          </p:cNvSpPr>
          <p:nvPr>
            <p:ph type="subTitle" idx="1"/>
          </p:nvPr>
        </p:nvSpPr>
        <p:spPr>
          <a:xfrm>
            <a:off x="479425" y="1275715"/>
            <a:ext cx="6222365" cy="368300"/>
          </a:xfrm>
        </p:spPr>
        <p:txBody>
          <a:bodyPr wrap="square"/>
          <a:lstStyle/>
          <a:p>
            <a:r>
              <a:rPr lang="en-US" altLang="zh-CN" dirty="0">
                <a:solidFill>
                  <a:schemeClr val="bg1"/>
                </a:solidFill>
              </a:rPr>
              <a:t>summary</a:t>
            </a:r>
            <a:endParaRPr lang="en-US" altLang="zh-CN" dirty="0">
              <a:solidFill>
                <a:schemeClr val="bg1"/>
              </a:solidFill>
            </a:endParaRPr>
          </a:p>
        </p:txBody>
      </p:sp>
      <p:pic>
        <p:nvPicPr>
          <p:cNvPr id="2" name="Picture 1"/>
          <p:cNvPicPr>
            <a:picLocks noChangeAspect="1"/>
          </p:cNvPicPr>
          <p:nvPr/>
        </p:nvPicPr>
        <p:blipFill>
          <a:blip r:embed="rId1"/>
          <a:stretch>
            <a:fillRect/>
          </a:stretch>
        </p:blipFill>
        <p:spPr>
          <a:xfrm>
            <a:off x="570230" y="3410585"/>
            <a:ext cx="8839835" cy="2919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dirty="0"/>
              <a:t>1 </a:t>
            </a:r>
            <a:r>
              <a:rPr>
                <a:sym typeface="+mn-ea"/>
              </a:rPr>
              <a:t>课程总结</a:t>
            </a:r>
            <a:br>
              <a:rPr lang="en-US" alt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6" name="内容占位符 5"/>
          <p:cNvSpPr>
            <a:spLocks noGrp="1"/>
          </p:cNvSpPr>
          <p:nvPr>
            <p:ph sz="quarter" idx="10"/>
          </p:nvPr>
        </p:nvSpPr>
        <p:spPr>
          <a:xfrm>
            <a:off x="479423" y="1754039"/>
            <a:ext cx="11233152" cy="4309745"/>
          </a:xfrm>
        </p:spPr>
        <p:txBody>
          <a:bodyPr/>
          <a:lstStyle/>
          <a:p>
            <a:pPr>
              <a:buFont typeface="Wingdings" panose="05000000000000000000" pitchFamily="2" charset="2"/>
            </a:pPr>
            <a:r>
              <a:rPr lang="zh-CN" sz="1600" spc="130" dirty="0">
                <a:solidFill>
                  <a:schemeClr val="bg1"/>
                </a:solidFill>
                <a:latin typeface="思源黑体 CN Regular" panose="020B0500000000000000" pitchFamily="34" charset="-122"/>
                <a:ea typeface="思源黑体 CN Regular" panose="020B0500000000000000" pitchFamily="34" charset="-122"/>
              </a:rPr>
              <a:t>模型融合：</a:t>
            </a: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sz="1600" spc="130" dirty="0">
                <a:solidFill>
                  <a:schemeClr val="bg1"/>
                </a:solidFill>
                <a:latin typeface="思源黑体 CN Regular" panose="020B0500000000000000" pitchFamily="34" charset="-122"/>
                <a:ea typeface="思源黑体 CN Regular" panose="020B0500000000000000" pitchFamily="34" charset="-122"/>
              </a:rPr>
              <a:t>blending </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（推荐）</a:t>
            </a: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sz="1600" spc="130" dirty="0">
                <a:solidFill>
                  <a:schemeClr val="bg1"/>
                </a:solidFill>
                <a:latin typeface="思源黑体 CN Regular" panose="020B0500000000000000" pitchFamily="34" charset="-122"/>
                <a:ea typeface="思源黑体 CN Regular" panose="020B0500000000000000" pitchFamily="34" charset="-122"/>
              </a:rPr>
              <a:t>与叠加法非常相似，只是最终的模型在预测的同时学习了验证和测试数据集。因此，使用的特征被扩展到包括验证集。</a:t>
            </a: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sz="1600" spc="130" dirty="0">
                <a:solidFill>
                  <a:schemeClr val="bg1"/>
                </a:solidFill>
                <a:latin typeface="思源黑体 CN Regular" panose="020B0500000000000000" pitchFamily="34" charset="-122"/>
                <a:ea typeface="思源黑体 CN Regular" panose="020B0500000000000000" pitchFamily="34" charset="-122"/>
              </a:rPr>
              <a:t>3 model --</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3 </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个</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val --</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3 prdes --</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3 labels</a:t>
            </a:r>
            <a:endParaRPr lang="en-US" altLang="zh-CN"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en-US" altLang="zh-CN"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sz="1600" spc="130" dirty="0">
                <a:solidFill>
                  <a:schemeClr val="bg1"/>
                </a:solidFill>
                <a:latin typeface="思源黑体 CN Regular" panose="020B0500000000000000" pitchFamily="34" charset="-122"/>
                <a:ea typeface="思源黑体 CN Regular" panose="020B0500000000000000" pitchFamily="34" charset="-122"/>
              </a:rPr>
              <a:t>for w0</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w1</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a:t>
            </a:r>
            <a:r>
              <a:rPr lang="en-US" altLang="zh-CN" sz="1600" spc="130" dirty="0">
                <a:solidFill>
                  <a:schemeClr val="bg1"/>
                </a:solidFill>
                <a:latin typeface="思源黑体 CN Regular" panose="020B0500000000000000" pitchFamily="34" charset="-122"/>
                <a:ea typeface="思源黑体 CN Regular" panose="020B0500000000000000" pitchFamily="34" charset="-122"/>
              </a:rPr>
              <a:t>w2 in certain range</a:t>
            </a:r>
            <a:r>
              <a:rPr lang="zh-CN" altLang="en-US" sz="1600" spc="130" dirty="0">
                <a:solidFill>
                  <a:schemeClr val="bg1"/>
                </a:solidFill>
                <a:latin typeface="思源黑体 CN Regular" panose="020B0500000000000000" pitchFamily="34" charset="-122"/>
                <a:ea typeface="思源黑体 CN Regular" panose="020B0500000000000000" pitchFamily="34" charset="-122"/>
              </a:rPr>
              <a:t>：</a:t>
            </a:r>
            <a:endParaRPr lang="zh-CN" altLang="en-US"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altLang="zh-CN" sz="1600" spc="130" dirty="0">
                <a:solidFill>
                  <a:schemeClr val="bg1"/>
                </a:solidFill>
                <a:latin typeface="思源黑体 CN Regular" panose="020B0500000000000000" pitchFamily="34" charset="-122"/>
                <a:ea typeface="思源黑体 CN Regular" panose="020B0500000000000000" pitchFamily="34" charset="-122"/>
              </a:rPr>
              <a:t>	result  = pred0 * w0 + pred1 * w1 + pred2 * w2</a:t>
            </a:r>
            <a:endParaRPr lang="en-US" altLang="zh-CN" sz="160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r>
              <a:rPr lang="en-US" sz="1920" spc="130" dirty="0">
                <a:solidFill>
                  <a:schemeClr val="bg1"/>
                </a:solidFill>
                <a:latin typeface="思源黑体 CN Regular" panose="020B0500000000000000" pitchFamily="34" charset="-122"/>
                <a:ea typeface="思源黑体 CN Regular" panose="020B0500000000000000" pitchFamily="34" charset="-122"/>
              </a:rPr>
              <a:t>	score = MAE</a:t>
            </a:r>
            <a:r>
              <a:rPr lang="zh-CN" altLang="en-US" sz="1920" spc="130" dirty="0">
                <a:solidFill>
                  <a:schemeClr val="bg1"/>
                </a:solidFill>
                <a:latin typeface="思源黑体 CN Regular" panose="020B0500000000000000" pitchFamily="34" charset="-122"/>
                <a:ea typeface="思源黑体 CN Regular" panose="020B0500000000000000" pitchFamily="34" charset="-122"/>
              </a:rPr>
              <a:t>（</a:t>
            </a:r>
            <a:r>
              <a:rPr lang="en-US" altLang="zh-CN" sz="1920" spc="130" dirty="0">
                <a:solidFill>
                  <a:schemeClr val="bg1"/>
                </a:solidFill>
                <a:latin typeface="思源黑体 CN Regular" panose="020B0500000000000000" pitchFamily="34" charset="-122"/>
                <a:ea typeface="思源黑体 CN Regular" panose="020B0500000000000000" pitchFamily="34" charset="-122"/>
              </a:rPr>
              <a:t>label</a:t>
            </a:r>
            <a:r>
              <a:rPr lang="zh-CN" altLang="en-US" sz="1920" spc="130" dirty="0">
                <a:solidFill>
                  <a:schemeClr val="bg1"/>
                </a:solidFill>
                <a:latin typeface="思源黑体 CN Regular" panose="020B0500000000000000" pitchFamily="34" charset="-122"/>
                <a:ea typeface="思源黑体 CN Regular" panose="020B0500000000000000" pitchFamily="34" charset="-122"/>
              </a:rPr>
              <a:t>， </a:t>
            </a:r>
            <a:r>
              <a:rPr lang="en-US" altLang="zh-CN" sz="1920" spc="130" dirty="0">
                <a:solidFill>
                  <a:schemeClr val="bg1"/>
                </a:solidFill>
                <a:latin typeface="思源黑体 CN Regular" panose="020B0500000000000000" pitchFamily="34" charset="-122"/>
                <a:ea typeface="思源黑体 CN Regular" panose="020B0500000000000000" pitchFamily="34" charset="-122"/>
              </a:rPr>
              <a:t>result</a:t>
            </a:r>
            <a:r>
              <a:rPr lang="zh-CN" altLang="en-US" sz="1920" spc="130" dirty="0">
                <a:solidFill>
                  <a:schemeClr val="bg1"/>
                </a:solidFill>
                <a:latin typeface="思源黑体 CN Regular" panose="020B0500000000000000" pitchFamily="34" charset="-122"/>
                <a:ea typeface="思源黑体 CN Regular" panose="020B0500000000000000" pitchFamily="34" charset="-122"/>
              </a:rPr>
              <a:t>）</a:t>
            </a:r>
            <a:endParaRPr sz="1920" spc="130" dirty="0">
              <a:solidFill>
                <a:schemeClr val="bg1"/>
              </a:solidFill>
              <a:latin typeface="思源黑体 CN Regular" panose="020B0500000000000000" pitchFamily="34" charset="-122"/>
              <a:ea typeface="思源黑体 CN Regular" panose="020B0500000000000000" pitchFamily="34" charset="-122"/>
            </a:endParaRPr>
          </a:p>
          <a:p>
            <a:pPr>
              <a:buFont typeface="Wingdings" panose="05000000000000000000" pitchFamily="2" charset="2"/>
            </a:pPr>
            <a:endParaRPr lang="zh-CN" altLang="en-US" sz="1800" spc="130" dirty="0">
              <a:solidFill>
                <a:schemeClr val="bg1"/>
              </a:solidFill>
              <a:latin typeface="思源黑体 CN Regular" panose="020B0500000000000000" pitchFamily="34" charset="-122"/>
              <a:ea typeface="思源黑体 CN Regular" panose="020B0500000000000000" pitchFamily="34" charset="-122"/>
            </a:endParaRPr>
          </a:p>
        </p:txBody>
      </p:sp>
      <p:sp>
        <p:nvSpPr>
          <p:cNvPr id="5" name="副标题 4"/>
          <p:cNvSpPr>
            <a:spLocks noGrp="1"/>
          </p:cNvSpPr>
          <p:nvPr>
            <p:ph type="subTitle" idx="1"/>
          </p:nvPr>
        </p:nvSpPr>
        <p:spPr>
          <a:xfrm>
            <a:off x="479425" y="1275715"/>
            <a:ext cx="6222365" cy="368300"/>
          </a:xfrm>
        </p:spPr>
        <p:txBody>
          <a:bodyPr wrap="square"/>
          <a:lstStyle/>
          <a:p>
            <a:r>
              <a:rPr lang="en-US" altLang="zh-CN" dirty="0">
                <a:solidFill>
                  <a:schemeClr val="bg1"/>
                </a:solidFill>
              </a:rPr>
              <a:t>summary</a:t>
            </a:r>
            <a:endParaRPr lang="en-US" altLang="zh-C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a:t>
            </a:r>
            <a:r>
              <a:rPr lang="zh-CN" altLang="en-US" dirty="0"/>
              <a:t> </a:t>
            </a:r>
            <a:r>
              <a:rPr lang="en-US" altLang="zh-CN" dirty="0"/>
              <a:t>Q&amp;A</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Q&amp;A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791</Words>
  <Application>WPS 演示</Application>
  <PresentationFormat>宽屏</PresentationFormat>
  <Paragraphs>77</Paragraphs>
  <Slides>9</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vt:i4>
      </vt:variant>
    </vt:vector>
  </HeadingPairs>
  <TitlesOfParts>
    <vt:vector size="22" baseType="lpstr">
      <vt:lpstr>Arial</vt:lpstr>
      <vt:lpstr>宋体</vt:lpstr>
      <vt:lpstr>Wingdings</vt:lpstr>
      <vt:lpstr>微软雅黑</vt:lpstr>
      <vt:lpstr>思源黑体 CN Bold</vt:lpstr>
      <vt:lpstr>黑体</vt:lpstr>
      <vt:lpstr>思源黑体 CN Regular</vt:lpstr>
      <vt:lpstr>微软雅黑 Light</vt:lpstr>
      <vt:lpstr>等线</vt:lpstr>
      <vt:lpstr>思源黑体 CN Light</vt:lpstr>
      <vt:lpstr>Arial Unicode MS</vt:lpstr>
      <vt:lpstr>等线 Light</vt:lpstr>
      <vt:lpstr>深度学习项目PPT模板V1.4</vt:lpstr>
      <vt:lpstr>Kaggle ISIC2024图像分类     课程总结&amp;QA</vt:lpstr>
      <vt:lpstr>PowerPoint 演示文稿</vt:lpstr>
      <vt:lpstr>1 课程总结</vt:lpstr>
      <vt:lpstr>1 课程总结</vt:lpstr>
      <vt:lpstr>1 课程总结</vt:lpstr>
      <vt:lpstr>1 课程总结 </vt:lpstr>
      <vt:lpstr>2 Q&amp;A</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hanguang</cp:lastModifiedBy>
  <cp:revision>1712</cp:revision>
  <dcterms:created xsi:type="dcterms:W3CDTF">2023-11-26T10:00:00Z</dcterms:created>
  <dcterms:modified xsi:type="dcterms:W3CDTF">2024-11-16T03:17:51Z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2052-11.1.0.11215</vt:lpwstr>
  </property>
  <property fmtid="{D5CDD505-2E9C-101B-9397-08002B2CF9AE}" pid="3" name="ICV">
    <vt:lpwstr>23A5CA7FB5D24198BC9AF023AF63C0E0</vt:lpwstr>
  </property>
</Properties>
</file>